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0" r:id="rId7"/>
    <p:sldId id="259" r:id="rId8"/>
    <p:sldId id="263" r:id="rId9"/>
    <p:sldId id="264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1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4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FABC35-2B50-445A-8C6B-AC7F45C374BA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1D337-7CAF-4D6E-8C6E-834E2C783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563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81D337-7CAF-4D6E-8C6E-834E2C7834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974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17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5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1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93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7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1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5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720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3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DE50024-96AD-429F-94CA-404CBF1D14F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01E944BF-4C1F-4531-B688-40403496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5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8F0AD-20EA-84BF-5CB3-725BC72243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Analysis of CTA and Census Bureau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F1C442-BACA-0935-87B5-91470860A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E660E5-D95F-470E-2570-11585B5368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13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4"/>
    </mc:Choice>
    <mc:Fallback>
      <p:transition spd="slow" advTm="7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5CB0B3-35CC-F15F-D8EF-7CE16C423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95" y="1188720"/>
            <a:ext cx="5379911" cy="332017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A5BCE6-BD66-501C-7EE7-9D886690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5" y="161516"/>
            <a:ext cx="9423862" cy="883833"/>
          </a:xfrm>
        </p:spPr>
        <p:txBody>
          <a:bodyPr>
            <a:normAutofit/>
          </a:bodyPr>
          <a:lstStyle/>
          <a:p>
            <a:r>
              <a:rPr lang="en-US" dirty="0"/>
              <a:t>Census Bureau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90CC42-BAF2-9C6B-5BB4-DA549A588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5705" y="1188720"/>
            <a:ext cx="5724621" cy="353290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5D931F-C7AA-7919-D262-1F9114D2F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50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98"/>
    </mc:Choice>
    <mc:Fallback>
      <p:transition spd="slow" advTm="19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A5BCE6-BD66-501C-7EE7-9D886690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5" y="161516"/>
            <a:ext cx="9423862" cy="883833"/>
          </a:xfrm>
        </p:spPr>
        <p:txBody>
          <a:bodyPr>
            <a:normAutofit/>
          </a:bodyPr>
          <a:lstStyle/>
          <a:p>
            <a:r>
              <a:rPr lang="en-US" dirty="0"/>
              <a:t>Census Bureau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B3459F-FA13-268C-D23E-AA9A14CA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5349"/>
            <a:ext cx="6254991" cy="38602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E2B698-B24D-1697-0E17-C9833DDFC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66091"/>
            <a:ext cx="6088305" cy="375735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B67912-AFD4-0511-4CF8-39C7874BB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66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38"/>
    </mc:Choice>
    <mc:Fallback>
      <p:transition spd="slow" advTm="12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A5BCE6-BD66-501C-7EE7-9D886690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5" y="161516"/>
            <a:ext cx="9423862" cy="883833"/>
          </a:xfrm>
        </p:spPr>
        <p:txBody>
          <a:bodyPr>
            <a:normAutofit/>
          </a:bodyPr>
          <a:lstStyle/>
          <a:p>
            <a:r>
              <a:rPr lang="en-US" dirty="0"/>
              <a:t>Census Bureau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EE89BC-D6F2-BC66-5D22-D340A47BD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05" y="1121178"/>
            <a:ext cx="5844167" cy="3606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4A4292-4097-A9D6-969D-C34B66D57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672" y="1379912"/>
            <a:ext cx="5721252" cy="353083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C3755ED-4BC1-7939-6C66-31B41DF3A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14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85"/>
    </mc:Choice>
    <mc:Fallback>
      <p:transition spd="slow" advTm="23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A5BCE6-BD66-501C-7EE7-9D886690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5" y="161516"/>
            <a:ext cx="9423862" cy="883833"/>
          </a:xfrm>
        </p:spPr>
        <p:txBody>
          <a:bodyPr>
            <a:normAutofit/>
          </a:bodyPr>
          <a:lstStyle/>
          <a:p>
            <a:r>
              <a:rPr lang="en-US" dirty="0"/>
              <a:t>Census Bureau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816B1-70B2-5EDA-A638-0FBBD1296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92" y="1221971"/>
            <a:ext cx="5963708" cy="36804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2B0F46-027F-16B1-FA52-8EA08E1F0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21971"/>
            <a:ext cx="5855950" cy="361395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7B4562-27FB-F266-3D19-2F9D0E8CD2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48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80"/>
    </mc:Choice>
    <mc:Fallback>
      <p:transition spd="slow" advTm="30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6A19-0FAE-DA11-4592-EC22B00DA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9040"/>
            <a:ext cx="8193578" cy="883833"/>
          </a:xfrm>
        </p:spPr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00D97-5C36-1288-C045-BF2926774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202872"/>
            <a:ext cx="5397260" cy="458862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CTA data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 Station Entries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Annual ridership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Daily Ridership Totals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 Station Locations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Census Bureau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Housing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Income and Education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Gender and 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Occupation and Commute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Filtered to only select data from the 6 Counties around Chicago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185669-197C-892B-0443-90876E086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9654" y="266008"/>
            <a:ext cx="3428883" cy="3434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E9F50D-CC9C-A7B4-5791-A7AD568ED2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9654" y="4344012"/>
            <a:ext cx="3428883" cy="144522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2A9C775-A860-D930-EC2C-B7AD048AB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52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41"/>
    </mc:Choice>
    <mc:Fallback>
      <p:transition spd="slow" advTm="36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6A19-0FAE-DA11-4592-EC22B00DA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193578" cy="883833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7B08C8-7867-F11A-6F18-B8A3DDE69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56458"/>
            <a:ext cx="5950256" cy="4026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1EC8E7-085D-9BB3-98FE-B810BB387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756458"/>
            <a:ext cx="5931205" cy="3505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976694-184F-B5CF-AEC8-661174D3C7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4272648"/>
            <a:ext cx="5931205" cy="182889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B5F7A94-5D26-4159-58E6-BCD8B45A5B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995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56"/>
    </mc:Choice>
    <mc:Fallback>
      <p:transition spd="slow" advTm="14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6A19-0FAE-DA11-4592-EC22B00DA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193578" cy="883833"/>
          </a:xfrm>
        </p:spPr>
        <p:txBody>
          <a:bodyPr/>
          <a:lstStyle/>
          <a:p>
            <a:r>
              <a:rPr lang="en-US" dirty="0"/>
              <a:t>Variables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2B39B-13B5-A176-64C1-146B642D5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54" y="780613"/>
            <a:ext cx="5781231" cy="60773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9C1783-0654-1B8C-F1FD-E1830DE3B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145" y="780613"/>
            <a:ext cx="5969307" cy="501040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7CE5067-0AA7-3959-91DC-5EF19E456C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11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90"/>
    </mc:Choice>
    <mc:Fallback>
      <p:transition spd="slow" advTm="17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2C5AD5E-2673-7192-CDEE-7579E7F78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9040"/>
            <a:ext cx="8193578" cy="883833"/>
          </a:xfrm>
        </p:spPr>
        <p:txBody>
          <a:bodyPr/>
          <a:lstStyle/>
          <a:p>
            <a:r>
              <a:rPr lang="en-US" dirty="0"/>
              <a:t>Target Variables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F4288B4-4857-C98F-1D84-05FD6DCF6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202872"/>
            <a:ext cx="5397260" cy="458862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Average Ridership for each day type in 2023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 = Sunday and Holidays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 = Saturdays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 = Weekdays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Target Variable names in dataset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A_2023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U_2023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W_2023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81ED9A-326F-A772-9DDC-8E00DF5CD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18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74"/>
    </mc:Choice>
    <mc:Fallback>
      <p:transition spd="slow" advTm="24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6A19-0FAE-DA11-4592-EC22B00DA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9040"/>
            <a:ext cx="8193578" cy="883833"/>
          </a:xfrm>
        </p:spPr>
        <p:txBody>
          <a:bodyPr>
            <a:normAutofit fontScale="90000"/>
          </a:bodyPr>
          <a:lstStyle/>
          <a:p>
            <a:r>
              <a:rPr lang="en-US" dirty="0"/>
              <a:t>Ridership changes over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00D97-5C36-1288-C045-BF2926774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202872"/>
            <a:ext cx="3256472" cy="376566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General increase until 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Covid-19 Impact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Slow return to pre-pandemic levels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CA0373-A8EE-BE4A-447A-FCEC71AE2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272" y="2202871"/>
            <a:ext cx="6623724" cy="408778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77E91A-C964-973A-72DE-B2DBE58C4E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097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69"/>
    </mc:Choice>
    <mc:Fallback>
      <p:transition spd="slow" advTm="24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6A19-0FAE-DA11-4592-EC22B00DA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19040"/>
            <a:ext cx="9423862" cy="883833"/>
          </a:xfrm>
        </p:spPr>
        <p:txBody>
          <a:bodyPr>
            <a:normAutofit fontScale="90000"/>
          </a:bodyPr>
          <a:lstStyle/>
          <a:p>
            <a:r>
              <a:rPr lang="en-US" dirty="0"/>
              <a:t>Distribution of Rides by Day 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00D97-5C36-1288-C045-BF2926774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202872"/>
            <a:ext cx="2973185" cy="376566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 = Sunday and Holidays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 = Saturdays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 = Weekdays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AFC65-43DD-D79F-4B08-C42A40359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853" y="2202872"/>
            <a:ext cx="6798829" cy="419584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E4A1641-F8E0-DEE9-EAEB-A0207BF128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47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73"/>
    </mc:Choice>
    <mc:Fallback>
      <p:transition spd="slow" advTm="1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BA4C42-0CF7-A0EC-53CB-ADB1BF099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47010"/>
            <a:ext cx="5900610" cy="36415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8DAF45-FCAF-2EF2-C75A-EDEA32427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0610" y="947010"/>
            <a:ext cx="6096000" cy="376210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A056B95-8765-43A3-61B8-0B4FC76ADD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1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46"/>
    </mc:Choice>
    <mc:Fallback>
      <p:transition spd="slow" advTm="30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3144FEF-C819-AC1B-1358-5DBE034B3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375" y="342900"/>
            <a:ext cx="10001250" cy="61722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12F62C2-9E00-A643-312A-6632A073E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08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19"/>
    </mc:Choice>
    <mc:Fallback>
      <p:transition spd="slow" advTm="30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Swell">
      <a:dk1>
        <a:sysClr val="windowText" lastClr="000000"/>
      </a:dk1>
      <a:lt1>
        <a:sysClr val="window" lastClr="FFFFFF"/>
      </a:lt1>
      <a:dk2>
        <a:srgbClr val="233B47"/>
      </a:dk2>
      <a:lt2>
        <a:srgbClr val="FEEFD9"/>
      </a:lt2>
      <a:accent1>
        <a:srgbClr val="16AEA7"/>
      </a:accent1>
      <a:accent2>
        <a:srgbClr val="618F88"/>
      </a:accent2>
      <a:accent3>
        <a:srgbClr val="7A9973"/>
      </a:accent3>
      <a:accent4>
        <a:srgbClr val="8AAE8E"/>
      </a:accent4>
      <a:accent5>
        <a:srgbClr val="EB8F60"/>
      </a:accent5>
      <a:accent6>
        <a:srgbClr val="E57A6F"/>
      </a:accent6>
      <a:hlink>
        <a:srgbClr val="13968F"/>
      </a:hlink>
      <a:folHlink>
        <a:srgbClr val="E56152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D42E9CF2-E5BA-45E3-AC25-8AB96D95C15D}" vid="{B705FC5A-19E4-4731-B415-85CFE18F20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135</TotalTime>
  <Words>132</Words>
  <Application>Microsoft Office PowerPoint</Application>
  <PresentationFormat>Widescreen</PresentationFormat>
  <Paragraphs>37</Paragraphs>
  <Slides>13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Neue Haas Grotesk Text Pro</vt:lpstr>
      <vt:lpstr>Theme1</vt:lpstr>
      <vt:lpstr>Exploratory Analysis of CTA and Census Bureau Data</vt:lpstr>
      <vt:lpstr>Data Sources</vt:lpstr>
      <vt:lpstr>Variables</vt:lpstr>
      <vt:lpstr>Variables cont.</vt:lpstr>
      <vt:lpstr>Target Variables </vt:lpstr>
      <vt:lpstr>Ridership changes over time</vt:lpstr>
      <vt:lpstr>Distribution of Rides by Day Type</vt:lpstr>
      <vt:lpstr>PowerPoint Presentation</vt:lpstr>
      <vt:lpstr>PowerPoint Presentation</vt:lpstr>
      <vt:lpstr>Census Bureau Data</vt:lpstr>
      <vt:lpstr>Census Bureau Data</vt:lpstr>
      <vt:lpstr>Census Bureau Data</vt:lpstr>
      <vt:lpstr>Census Bureau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Analysis of CTA and Census Bureau Data</dc:title>
  <dc:creator>Zachary Hollis</dc:creator>
  <cp:lastModifiedBy>Zachary Hollis</cp:lastModifiedBy>
  <cp:revision>3</cp:revision>
  <dcterms:created xsi:type="dcterms:W3CDTF">2024-06-02T19:36:43Z</dcterms:created>
  <dcterms:modified xsi:type="dcterms:W3CDTF">2024-06-05T17:05:08Z</dcterms:modified>
</cp:coreProperties>
</file>

<file path=docProps/thumbnail.jpeg>
</file>